
<file path=[Content_Types].xml><?xml version="1.0" encoding="utf-8"?>
<Types xmlns="http://schemas.openxmlformats.org/package/2006/content-types"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3" r:id="rId3"/>
    <p:sldId id="272" r:id="rId4"/>
    <p:sldId id="271" r:id="rId5"/>
    <p:sldId id="259" r:id="rId6"/>
    <p:sldId id="260" r:id="rId7"/>
    <p:sldId id="262" r:id="rId8"/>
    <p:sldId id="274" r:id="rId9"/>
    <p:sldId id="275" r:id="rId10"/>
    <p:sldId id="276" r:id="rId11"/>
    <p:sldId id="277" r:id="rId12"/>
    <p:sldId id="278" r:id="rId13"/>
    <p:sldId id="279" r:id="rId14"/>
    <p:sldId id="280" r:id="rId15"/>
    <p:sldId id="270" r:id="rId16"/>
    <p:sldId id="268" r:id="rId17"/>
    <p:sldId id="281" r:id="rId1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05" autoAdjust="0"/>
    <p:restoredTop sz="94660"/>
  </p:normalViewPr>
  <p:slideViewPr>
    <p:cSldViewPr snapToGrid="0">
      <p:cViewPr varScale="1">
        <p:scale>
          <a:sx n="97" d="100"/>
          <a:sy n="97" d="100"/>
        </p:scale>
        <p:origin x="78" y="5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10.mp4>
</file>

<file path=ppt/media/media11.mp4>
</file>

<file path=ppt/media/media12.mp4>
</file>

<file path=ppt/media/media13.mp4>
</file>

<file path=ppt/media/media14.mp4>
</file>

<file path=ppt/media/media2.m4a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28/03/2021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59919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28/03/2021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690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28/03/2021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5678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28/03/2021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10716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28/03/2021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02404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28/03/2021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1149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28/03/2021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2231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28/03/2021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668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28/03/2021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51309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28/03/2021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58236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28/03/2021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8214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1C19DB-7F64-4330-BC67-69CD00BB4E26}" type="datetimeFigureOut">
              <a:rPr lang="pt-BR" smtClean="0"/>
              <a:t>28/03/2021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24235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m4a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2.m4a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1.mp4"/><Relationship Id="rId1" Type="http://schemas.microsoft.com/office/2007/relationships/media" Target="../media/media11.mp4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2.mp4"/><Relationship Id="rId1" Type="http://schemas.microsoft.com/office/2007/relationships/media" Target="../media/media12.mp4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3.mp4"/><Relationship Id="rId1" Type="http://schemas.microsoft.com/office/2007/relationships/media" Target="../media/media13.mp4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4.mp4"/><Relationship Id="rId1" Type="http://schemas.microsoft.com/office/2007/relationships/media" Target="../media/media14.mp4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ackground_das_intros">
            <a:hlinkClick r:id="" action="ppaction://media"/>
            <a:extLst>
              <a:ext uri="{FF2B5EF4-FFF2-40B4-BE49-F238E27FC236}">
                <a16:creationId xmlns:a16="http://schemas.microsoft.com/office/drawing/2014/main" id="{FE9ACB51-DC50-40A4-8582-A7138714CFB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0A38003D-6233-4A5E-AB9D-5EF3DA1C326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3CA10135-6D79-420B-BF08-E0429983A2AA}"/>
              </a:ext>
            </a:extLst>
          </p:cNvPr>
          <p:cNvSpPr txBox="1"/>
          <p:nvPr/>
        </p:nvSpPr>
        <p:spPr>
          <a:xfrm>
            <a:off x="2880779" y="2510299"/>
            <a:ext cx="6771405" cy="2240357"/>
          </a:xfrm>
          <a:prstGeom prst="rect">
            <a:avLst/>
          </a:prstGeom>
          <a:noFill/>
          <a:effectLst>
            <a:outerShdw blurRad="165100" dist="50800" dir="2700000" algn="ctr" rotWithShape="0">
              <a:schemeClr val="bg1">
                <a:alpha val="80000"/>
              </a:schemeClr>
            </a:outerShdw>
          </a:effectLst>
        </p:spPr>
        <p:txBody>
          <a:bodyPr wrap="none" rtlCol="0" anchor="ctr">
            <a:spAutoFit/>
          </a:bodyPr>
          <a:lstStyle/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 aula começa</a:t>
            </a:r>
          </a:p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em instantes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A472E0BB-9969-4A85-8CFF-24FB3503B635}"/>
              </a:ext>
            </a:extLst>
          </p:cNvPr>
          <p:cNvSpPr txBox="1"/>
          <p:nvPr/>
        </p:nvSpPr>
        <p:spPr>
          <a:xfrm>
            <a:off x="2880779" y="2510298"/>
            <a:ext cx="6771405" cy="2240357"/>
          </a:xfrm>
          <a:prstGeom prst="rect">
            <a:avLst/>
          </a:prstGeom>
          <a:noFill/>
          <a:effectLst/>
        </p:spPr>
        <p:txBody>
          <a:bodyPr wrap="none" rtlCol="0" anchor="ctr">
            <a:spAutoFit/>
          </a:bodyPr>
          <a:lstStyle/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 aula começa</a:t>
            </a:r>
          </a:p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em instantes</a:t>
            </a:r>
          </a:p>
        </p:txBody>
      </p:sp>
      <p:pic>
        <p:nvPicPr>
          <p:cNvPr id="9" name="Animação da intro">
            <a:hlinkClick r:id="" action="ppaction://media"/>
            <a:extLst>
              <a:ext uri="{FF2B5EF4-FFF2-40B4-BE49-F238E27FC236}">
                <a16:creationId xmlns:a16="http://schemas.microsoft.com/office/drawing/2014/main" id="{F26B9BC7-B50D-46AD-925E-F37ED2C140CB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>
                  <p14:bmkLst>
                    <p14:bmk name="Indicador 1" time="0"/>
                  </p14:bmkLst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769600" y="5684520"/>
            <a:ext cx="609600" cy="609600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45C16BEB-1E4C-4430-9FEF-4C626D2AF47C}"/>
              </a:ext>
            </a:extLst>
          </p:cNvPr>
          <p:cNvSpPr txBox="1"/>
          <p:nvPr/>
        </p:nvSpPr>
        <p:spPr>
          <a:xfrm>
            <a:off x="7223474" y="6294120"/>
            <a:ext cx="4857420" cy="40011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r"/>
            <a:r>
              <a:rPr lang="pt-BR" sz="2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Aproveita para ir preparando a câmera ;)</a:t>
            </a:r>
          </a:p>
        </p:txBody>
      </p:sp>
    </p:spTree>
    <p:extLst>
      <p:ext uri="{BB962C8B-B14F-4D97-AF65-F5344CB8AC3E}">
        <p14:creationId xmlns:p14="http://schemas.microsoft.com/office/powerpoint/2010/main" val="2397670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7015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8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0">
                    <p:cTn id="9" repeatCount="indefinite" fill="hold" display="0">
                      <p:stCondLst>
                        <p:cond delay="indefinite"/>
                      </p:stCondLst>
                    </p:cTn>
                    <p:tgtEl>
                      <p:spTgt spid="3"/>
                    </p:tgtEl>
                  </p:cMediaNode>
                </p:video>
                <p:audio>
                  <p:cMediaNode vol="0" mute="1" showWhenStopped="0">
                    <p:cTn id="10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9"/>
                    </p:tgtEl>
                  </p:cMediaNode>
                </p:audio>
                <p:seq concurrent="1" nextAc="seek">
                  <p:cTn id="11" restart="whenNotActive" fill="hold" evtFilter="cancelBubble" nodeType="interactiveSeq">
                    <p:stCondLst>
                      <p:cond evt="onMediaBookmark" delay="0">
                        <p:tgtEl>
                          <p14:bmkTgt spid="9" bmkName="Indicador 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2" fill="hold">
                          <p:stCondLst>
                            <p:cond delay="0"/>
                          </p:stCondLst>
                          <p:childTnLst>
                            <p:par>
                              <p:cTn id="1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4" presetID="10" presetClass="entr" presetSubtype="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3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18" presetID="10" presetClass="exit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9" dur="3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2999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9" bmkName="Indicador 1"/>
                      </p:tgtEl>
                    </p:cond>
                  </p:nextCondLst>
                </p:seq>
              </p:childTnLst>
            </p:cTn>
          </p:par>
        </p:tnLst>
        <p:bldLst>
          <p:bldP spid="7" grpId="0"/>
          <p:bldP spid="7" grpId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7015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8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0">
                    <p:cTn id="9" repeatCount="indefinite" fill="hold" display="0">
                      <p:stCondLst>
                        <p:cond delay="indefinite"/>
                      </p:stCondLst>
                    </p:cTn>
                    <p:tgtEl>
                      <p:spTgt spid="3"/>
                    </p:tgtEl>
                  </p:cMediaNode>
                </p:video>
                <p:audio>
                  <p:cMediaNode vol="0" mute="1" showWhenStopped="0">
                    <p:cTn id="10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9"/>
                    </p:tgtEl>
                  </p:cMediaNode>
                </p:audio>
              </p:childTnLst>
            </p:cTn>
          </p:par>
        </p:tn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O">
            <a:hlinkClick r:id="" action="ppaction://media"/>
            <a:extLst>
              <a:ext uri="{FF2B5EF4-FFF2-40B4-BE49-F238E27FC236}">
                <a16:creationId xmlns:a16="http://schemas.microsoft.com/office/drawing/2014/main" id="{E76DAB12-BEC8-4D6F-86B2-272C56B669E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5B994041-218A-4D8A-836E-AB4FE7AF4541}"/>
              </a:ext>
            </a:extLst>
          </p:cNvPr>
          <p:cNvSpPr txBox="1"/>
          <p:nvPr/>
        </p:nvSpPr>
        <p:spPr>
          <a:xfrm>
            <a:off x="522200" y="451125"/>
            <a:ext cx="6054863" cy="92333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ctr"/>
            <a:r>
              <a:rPr lang="pt-BR" sz="5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Resolvendo um BO</a:t>
            </a:r>
          </a:p>
        </p:txBody>
      </p:sp>
    </p:spTree>
    <p:extLst>
      <p:ext uri="{BB962C8B-B14F-4D97-AF65-F5344CB8AC3E}">
        <p14:creationId xmlns:p14="http://schemas.microsoft.com/office/powerpoint/2010/main" val="3209707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29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Familiar">
            <a:hlinkClick r:id="" action="ppaction://media"/>
            <a:extLst>
              <a:ext uri="{FF2B5EF4-FFF2-40B4-BE49-F238E27FC236}">
                <a16:creationId xmlns:a16="http://schemas.microsoft.com/office/drawing/2014/main" id="{2998A920-5B85-4594-940F-2163EC02526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754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Expressão">
            <a:hlinkClick r:id="" action="ppaction://media"/>
            <a:extLst>
              <a:ext uri="{FF2B5EF4-FFF2-40B4-BE49-F238E27FC236}">
                <a16:creationId xmlns:a16="http://schemas.microsoft.com/office/drawing/2014/main" id="{7CE83F82-B4DB-4046-B9D1-A861FEE1B85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811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Número">
            <a:hlinkClick r:id="" action="ppaction://media"/>
            <a:extLst>
              <a:ext uri="{FF2B5EF4-FFF2-40B4-BE49-F238E27FC236}">
                <a16:creationId xmlns:a16="http://schemas.microsoft.com/office/drawing/2014/main" id="{6A69A11F-E7B2-4E3F-912D-BB2F9331B1F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9832"/>
            <a:ext cx="12192000" cy="6858000"/>
          </a:xfrm>
          <a:prstGeom prst="rect">
            <a:avLst/>
          </a:prstGeom>
        </p:spPr>
      </p:pic>
      <p:sp>
        <p:nvSpPr>
          <p:cNvPr id="2" name="CaixaDeTexto 1"/>
          <p:cNvSpPr txBox="1"/>
          <p:nvPr/>
        </p:nvSpPr>
        <p:spPr>
          <a:xfrm>
            <a:off x="579754" y="4663152"/>
            <a:ext cx="399179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O que é?</a:t>
            </a:r>
          </a:p>
          <a:p>
            <a:r>
              <a:rPr lang="pt-BR" sz="3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Para quê serve?</a:t>
            </a:r>
          </a:p>
          <a:p>
            <a:r>
              <a:rPr lang="pt-BR" sz="3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Onde eu encontro?</a:t>
            </a:r>
          </a:p>
        </p:txBody>
      </p:sp>
    </p:spTree>
    <p:extLst>
      <p:ext uri="{BB962C8B-B14F-4D97-AF65-F5344CB8AC3E}">
        <p14:creationId xmlns:p14="http://schemas.microsoft.com/office/powerpoint/2010/main" val="2825741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2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bstração">
            <a:hlinkClick r:id="" action="ppaction://media"/>
            <a:extLst>
              <a:ext uri="{FF2B5EF4-FFF2-40B4-BE49-F238E27FC236}">
                <a16:creationId xmlns:a16="http://schemas.microsoft.com/office/drawing/2014/main" id="{175F42E9-E3E6-47D1-80D7-CDE4F6362A0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131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ângulo isósceles 1"/>
          <p:cNvSpPr/>
          <p:nvPr/>
        </p:nvSpPr>
        <p:spPr>
          <a:xfrm>
            <a:off x="3371850" y="800101"/>
            <a:ext cx="5187505" cy="4471987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aixaDeTexto 2"/>
          <p:cNvSpPr txBox="1"/>
          <p:nvPr/>
        </p:nvSpPr>
        <p:spPr>
          <a:xfrm>
            <a:off x="4462626" y="5599696"/>
            <a:ext cx="3005951" cy="646331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REALIDADE</a:t>
            </a:r>
          </a:p>
        </p:txBody>
      </p:sp>
      <p:sp>
        <p:nvSpPr>
          <p:cNvPr id="4" name="CaixaDeTexto 3"/>
          <p:cNvSpPr txBox="1"/>
          <p:nvPr/>
        </p:nvSpPr>
        <p:spPr>
          <a:xfrm>
            <a:off x="4081110" y="4518070"/>
            <a:ext cx="3768980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Sistema de Numeração</a:t>
            </a:r>
          </a:p>
        </p:txBody>
      </p:sp>
      <p:sp>
        <p:nvSpPr>
          <p:cNvPr id="5" name="CaixaDeTexto 4"/>
          <p:cNvSpPr txBox="1"/>
          <p:nvPr/>
        </p:nvSpPr>
        <p:spPr>
          <a:xfrm>
            <a:off x="5260119" y="2274422"/>
            <a:ext cx="1410964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Álgebra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5030088" y="3396246"/>
            <a:ext cx="1871025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Aritmética</a:t>
            </a:r>
          </a:p>
        </p:txBody>
      </p:sp>
      <p:sp>
        <p:nvSpPr>
          <p:cNvPr id="7" name="CaixaDeTexto 6"/>
          <p:cNvSpPr txBox="1"/>
          <p:nvPr/>
        </p:nvSpPr>
        <p:spPr>
          <a:xfrm>
            <a:off x="9268615" y="4518070"/>
            <a:ext cx="2161169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Quantidades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9268615" y="3396246"/>
            <a:ext cx="1784463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Operações</a:t>
            </a:r>
          </a:p>
        </p:txBody>
      </p:sp>
      <p:sp>
        <p:nvSpPr>
          <p:cNvPr id="9" name="CaixaDeTexto 8"/>
          <p:cNvSpPr txBox="1"/>
          <p:nvPr/>
        </p:nvSpPr>
        <p:spPr>
          <a:xfrm>
            <a:off x="9268615" y="2274422"/>
            <a:ext cx="1880643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Expressões</a:t>
            </a:r>
          </a:p>
        </p:txBody>
      </p:sp>
      <p:sp>
        <p:nvSpPr>
          <p:cNvPr id="10" name="Elipse 9"/>
          <p:cNvSpPr/>
          <p:nvPr/>
        </p:nvSpPr>
        <p:spPr>
          <a:xfrm>
            <a:off x="2174610" y="5681584"/>
            <a:ext cx="206104" cy="20610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Elipse 10"/>
          <p:cNvSpPr/>
          <p:nvPr/>
        </p:nvSpPr>
        <p:spPr>
          <a:xfrm>
            <a:off x="2050294" y="5892735"/>
            <a:ext cx="206104" cy="20610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Elipse 11"/>
          <p:cNvSpPr/>
          <p:nvPr/>
        </p:nvSpPr>
        <p:spPr>
          <a:xfrm>
            <a:off x="2303114" y="5892735"/>
            <a:ext cx="206104" cy="20610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Elipse 12"/>
          <p:cNvSpPr/>
          <p:nvPr/>
        </p:nvSpPr>
        <p:spPr>
          <a:xfrm>
            <a:off x="1338550" y="5786779"/>
            <a:ext cx="206104" cy="20610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Elipse 13"/>
          <p:cNvSpPr/>
          <p:nvPr/>
        </p:nvSpPr>
        <p:spPr>
          <a:xfrm>
            <a:off x="1591370" y="5786779"/>
            <a:ext cx="206104" cy="20610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CaixaDeTexto 14"/>
          <p:cNvSpPr txBox="1"/>
          <p:nvPr/>
        </p:nvSpPr>
        <p:spPr>
          <a:xfrm>
            <a:off x="1370556" y="4518070"/>
            <a:ext cx="1101584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r"/>
            <a:r>
              <a:rPr lang="pt-BR" sz="2800" spc="-3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2        3</a:t>
            </a:r>
          </a:p>
        </p:txBody>
      </p:sp>
      <p:sp>
        <p:nvSpPr>
          <p:cNvPr id="16" name="CaixaDeTexto 15"/>
          <p:cNvSpPr txBox="1"/>
          <p:nvPr/>
        </p:nvSpPr>
        <p:spPr>
          <a:xfrm>
            <a:off x="1333034" y="3413093"/>
            <a:ext cx="1181734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r"/>
            <a:r>
              <a:rPr lang="pt-BR" sz="2800" spc="-3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2   +   3</a:t>
            </a:r>
          </a:p>
        </p:txBody>
      </p:sp>
      <p:sp>
        <p:nvSpPr>
          <p:cNvPr id="17" name="CaixaDeTexto 16"/>
          <p:cNvSpPr txBox="1"/>
          <p:nvPr/>
        </p:nvSpPr>
        <p:spPr>
          <a:xfrm>
            <a:off x="1428473" y="2249579"/>
            <a:ext cx="1080745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 + b</a:t>
            </a:r>
          </a:p>
        </p:txBody>
      </p:sp>
    </p:spTree>
    <p:extLst>
      <p:ext uri="{BB962C8B-B14F-4D97-AF65-F5344CB8AC3E}">
        <p14:creationId xmlns:p14="http://schemas.microsoft.com/office/powerpoint/2010/main" val="3440559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7" grpId="0"/>
      <p:bldP spid="8" grpId="0"/>
      <p:bldP spid="9" grpId="0"/>
      <p:bldP spid="10" grpId="0" animBg="1"/>
      <p:bldP spid="11" grpId="0" animBg="1"/>
      <p:bldP spid="12" grpId="0" animBg="1"/>
      <p:bldP spid="13" grpId="0" animBg="1"/>
      <p:bldP spid="14" grpId="0" animBg="1"/>
      <p:bldP spid="15" grpId="0"/>
      <p:bldP spid="16" grpId="0"/>
      <p:bldP spid="1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/>
          <p:cNvSpPr txBox="1"/>
          <p:nvPr/>
        </p:nvSpPr>
        <p:spPr>
          <a:xfrm>
            <a:off x="396709" y="396922"/>
            <a:ext cx="8289449" cy="92333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5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O caminho da Matemática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396709" y="1172345"/>
            <a:ext cx="7603363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(e de qualquer esforço criativo da humanidade)</a:t>
            </a:r>
          </a:p>
        </p:txBody>
      </p:sp>
      <p:sp>
        <p:nvSpPr>
          <p:cNvPr id="9" name="CaixaDeTexto 8"/>
          <p:cNvSpPr txBox="1"/>
          <p:nvPr/>
        </p:nvSpPr>
        <p:spPr>
          <a:xfrm>
            <a:off x="2260664" y="3756548"/>
            <a:ext cx="2662908" cy="92333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5400" dirty="0">
                <a:solidFill>
                  <a:srgbClr val="FFFF00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Intuição</a:t>
            </a:r>
          </a:p>
        </p:txBody>
      </p:sp>
      <p:sp>
        <p:nvSpPr>
          <p:cNvPr id="10" name="CaixaDeTexto 9"/>
          <p:cNvSpPr txBox="1"/>
          <p:nvPr/>
        </p:nvSpPr>
        <p:spPr>
          <a:xfrm>
            <a:off x="778848" y="3956603"/>
            <a:ext cx="1351652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inventa</a:t>
            </a:r>
          </a:p>
        </p:txBody>
      </p:sp>
      <p:sp>
        <p:nvSpPr>
          <p:cNvPr id="11" name="CaixaDeTexto 10"/>
          <p:cNvSpPr txBox="1"/>
          <p:nvPr/>
        </p:nvSpPr>
        <p:spPr>
          <a:xfrm>
            <a:off x="5053736" y="3956603"/>
            <a:ext cx="1523174" cy="52322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descobre</a:t>
            </a:r>
          </a:p>
        </p:txBody>
      </p:sp>
      <p:sp>
        <p:nvSpPr>
          <p:cNvPr id="12" name="Arco 11"/>
          <p:cNvSpPr/>
          <p:nvPr/>
        </p:nvSpPr>
        <p:spPr>
          <a:xfrm>
            <a:off x="1455226" y="2078269"/>
            <a:ext cx="4276835" cy="4276835"/>
          </a:xfrm>
          <a:prstGeom prst="arc">
            <a:avLst>
              <a:gd name="adj1" fmla="val 11713418"/>
              <a:gd name="adj2" fmla="val 20632210"/>
            </a:avLst>
          </a:prstGeom>
          <a:ln>
            <a:solidFill>
              <a:schemeClr val="bg1"/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Arco 12"/>
          <p:cNvSpPr/>
          <p:nvPr/>
        </p:nvSpPr>
        <p:spPr>
          <a:xfrm flipV="1">
            <a:off x="1455226" y="2078269"/>
            <a:ext cx="4276835" cy="4276835"/>
          </a:xfrm>
          <a:prstGeom prst="arc">
            <a:avLst>
              <a:gd name="adj1" fmla="val 11713418"/>
              <a:gd name="adj2" fmla="val 20632210"/>
            </a:avLst>
          </a:prstGeom>
          <a:ln>
            <a:solidFill>
              <a:schemeClr val="bg1"/>
            </a:solidFill>
            <a:headEnd type="arrow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Arco 14"/>
          <p:cNvSpPr/>
          <p:nvPr/>
        </p:nvSpPr>
        <p:spPr>
          <a:xfrm flipH="1">
            <a:off x="1785370" y="3529235"/>
            <a:ext cx="950588" cy="950588"/>
          </a:xfrm>
          <a:prstGeom prst="arc">
            <a:avLst>
              <a:gd name="adj1" fmla="val 11713418"/>
              <a:gd name="adj2" fmla="val 20632210"/>
            </a:avLst>
          </a:prstGeom>
          <a:ln>
            <a:solidFill>
              <a:schemeClr val="bg1"/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Arco 15"/>
          <p:cNvSpPr/>
          <p:nvPr/>
        </p:nvSpPr>
        <p:spPr>
          <a:xfrm flipH="1" flipV="1">
            <a:off x="4513360" y="3956603"/>
            <a:ext cx="950588" cy="950588"/>
          </a:xfrm>
          <a:prstGeom prst="arc">
            <a:avLst>
              <a:gd name="adj1" fmla="val 11713418"/>
              <a:gd name="adj2" fmla="val 20632210"/>
            </a:avLst>
          </a:prstGeom>
          <a:ln>
            <a:solidFill>
              <a:schemeClr val="bg1"/>
            </a:solidFill>
            <a:headEnd type="arrow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CaixaDeTexto 16"/>
          <p:cNvSpPr txBox="1"/>
          <p:nvPr/>
        </p:nvSpPr>
        <p:spPr>
          <a:xfrm>
            <a:off x="2669918" y="3493267"/>
            <a:ext cx="803425" cy="338554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abstrai</a:t>
            </a:r>
          </a:p>
        </p:txBody>
      </p:sp>
      <p:sp>
        <p:nvSpPr>
          <p:cNvPr id="18" name="CaixaDeTexto 17"/>
          <p:cNvSpPr txBox="1"/>
          <p:nvPr/>
        </p:nvSpPr>
        <p:spPr>
          <a:xfrm>
            <a:off x="6576910" y="6019223"/>
            <a:ext cx="981359" cy="338554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agilidade</a:t>
            </a:r>
          </a:p>
        </p:txBody>
      </p:sp>
      <p:sp>
        <p:nvSpPr>
          <p:cNvPr id="19" name="CaixaDeTexto 18"/>
          <p:cNvSpPr txBox="1"/>
          <p:nvPr/>
        </p:nvSpPr>
        <p:spPr>
          <a:xfrm>
            <a:off x="7853124" y="2797420"/>
            <a:ext cx="3171061" cy="707886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Formalização</a:t>
            </a:r>
          </a:p>
        </p:txBody>
      </p:sp>
      <p:sp>
        <p:nvSpPr>
          <p:cNvPr id="20" name="CaixaDeTexto 19"/>
          <p:cNvSpPr txBox="1"/>
          <p:nvPr/>
        </p:nvSpPr>
        <p:spPr>
          <a:xfrm>
            <a:off x="8256279" y="4907191"/>
            <a:ext cx="2364750" cy="707886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Aplicação</a:t>
            </a:r>
          </a:p>
        </p:txBody>
      </p:sp>
      <p:sp>
        <p:nvSpPr>
          <p:cNvPr id="21" name="Arco 20"/>
          <p:cNvSpPr/>
          <p:nvPr/>
        </p:nvSpPr>
        <p:spPr>
          <a:xfrm>
            <a:off x="5033946" y="2341405"/>
            <a:ext cx="4034351" cy="4276835"/>
          </a:xfrm>
          <a:prstGeom prst="arc">
            <a:avLst>
              <a:gd name="adj1" fmla="val 13799559"/>
              <a:gd name="adj2" fmla="val 17982184"/>
            </a:avLst>
          </a:prstGeom>
          <a:ln>
            <a:solidFill>
              <a:schemeClr val="bg1"/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Arco 21"/>
          <p:cNvSpPr/>
          <p:nvPr/>
        </p:nvSpPr>
        <p:spPr>
          <a:xfrm flipV="1">
            <a:off x="5033946" y="1692113"/>
            <a:ext cx="4034351" cy="4279415"/>
          </a:xfrm>
          <a:prstGeom prst="arc">
            <a:avLst>
              <a:gd name="adj1" fmla="val 13799559"/>
              <a:gd name="adj2" fmla="val 17982184"/>
            </a:avLst>
          </a:prstGeom>
          <a:ln>
            <a:solidFill>
              <a:schemeClr val="bg1"/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5" name="Conector de seta reta 24"/>
          <p:cNvCxnSpPr>
            <a:stCxn id="19" idx="2"/>
            <a:endCxn id="20" idx="0"/>
          </p:cNvCxnSpPr>
          <p:nvPr/>
        </p:nvCxnSpPr>
        <p:spPr>
          <a:xfrm flipH="1">
            <a:off x="9438654" y="3505306"/>
            <a:ext cx="1" cy="1401885"/>
          </a:xfrm>
          <a:prstGeom prst="straightConnector1">
            <a:avLst/>
          </a:prstGeom>
          <a:ln>
            <a:solidFill>
              <a:schemeClr val="bg1"/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aixaDeTexto 25"/>
          <p:cNvSpPr txBox="1"/>
          <p:nvPr/>
        </p:nvSpPr>
        <p:spPr>
          <a:xfrm>
            <a:off x="9487389" y="4036971"/>
            <a:ext cx="1063112" cy="338554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segurança</a:t>
            </a:r>
          </a:p>
        </p:txBody>
      </p:sp>
      <p:sp>
        <p:nvSpPr>
          <p:cNvPr id="27" name="CaixaDeTexto 26"/>
          <p:cNvSpPr txBox="1"/>
          <p:nvPr/>
        </p:nvSpPr>
        <p:spPr>
          <a:xfrm>
            <a:off x="3829854" y="4736155"/>
            <a:ext cx="676788" cy="338554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opera</a:t>
            </a:r>
          </a:p>
        </p:txBody>
      </p:sp>
    </p:spTree>
    <p:extLst>
      <p:ext uri="{BB962C8B-B14F-4D97-AF65-F5344CB8AC3E}">
        <p14:creationId xmlns:p14="http://schemas.microsoft.com/office/powerpoint/2010/main" val="3764712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 animBg="1"/>
      <p:bldP spid="13" grpId="0" animBg="1"/>
      <p:bldP spid="15" grpId="0" animBg="1"/>
      <p:bldP spid="16" grpId="0" animBg="1"/>
      <p:bldP spid="17" grpId="0"/>
      <p:bldP spid="18" grpId="0"/>
      <p:bldP spid="19" grpId="0"/>
      <p:bldP spid="20" grpId="0"/>
      <p:bldP spid="21" grpId="0" animBg="1"/>
      <p:bldP spid="22" grpId="0" animBg="1"/>
      <p:bldP spid="26" grpId="0"/>
      <p:bldP spid="2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ônus">
            <a:hlinkClick r:id="" action="ppaction://media"/>
            <a:extLst>
              <a:ext uri="{FF2B5EF4-FFF2-40B4-BE49-F238E27FC236}">
                <a16:creationId xmlns:a16="http://schemas.microsoft.com/office/drawing/2014/main" id="{01EA29D1-9FC8-4528-9A4A-82D73CA6025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5B994041-218A-4D8A-836E-AB4FE7AF4541}"/>
              </a:ext>
            </a:extLst>
          </p:cNvPr>
          <p:cNvSpPr txBox="1"/>
          <p:nvPr/>
        </p:nvSpPr>
        <p:spPr>
          <a:xfrm>
            <a:off x="571152" y="470789"/>
            <a:ext cx="2063385" cy="92333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pt-BR" sz="5400" dirty="0">
                <a:solidFill>
                  <a:srgbClr val="FFFF00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Bônus</a:t>
            </a:r>
          </a:p>
        </p:txBody>
      </p:sp>
    </p:spTree>
    <p:extLst>
      <p:ext uri="{BB962C8B-B14F-4D97-AF65-F5344CB8AC3E}">
        <p14:creationId xmlns:p14="http://schemas.microsoft.com/office/powerpoint/2010/main" val="1127573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ntro_Trim">
            <a:hlinkClick r:id="" action="ppaction://media"/>
            <a:extLst>
              <a:ext uri="{FF2B5EF4-FFF2-40B4-BE49-F238E27FC236}">
                <a16:creationId xmlns:a16="http://schemas.microsoft.com/office/drawing/2014/main" id="{59163DEF-585A-431E-9E7D-28AA232153A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67075" y="-1643052"/>
            <a:ext cx="5762624" cy="10244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145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3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 mute="1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ítulo">
            <a:hlinkClick r:id="" action="ppaction://media"/>
            <a:extLst>
              <a:ext uri="{FF2B5EF4-FFF2-40B4-BE49-F238E27FC236}">
                <a16:creationId xmlns:a16="http://schemas.microsoft.com/office/drawing/2014/main" id="{E259CE16-E12A-4BF0-9717-5E094254B52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856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playback (8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0"/>
            <a:ext cx="12271022" cy="6858000"/>
          </a:xfrm>
          <a:prstGeom prst="rect">
            <a:avLst/>
          </a:prstGeom>
          <a:solidFill>
            <a:srgbClr val="000000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CaixaDeTexto 6"/>
          <p:cNvSpPr txBox="1"/>
          <p:nvPr/>
        </p:nvSpPr>
        <p:spPr>
          <a:xfrm>
            <a:off x="1957925" y="2828835"/>
            <a:ext cx="8355172" cy="1200329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ctr"/>
            <a:r>
              <a:rPr lang="pt-BR" sz="72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Estrutura das Aulas</a:t>
            </a:r>
          </a:p>
        </p:txBody>
      </p:sp>
    </p:spTree>
    <p:extLst>
      <p:ext uri="{BB962C8B-B14F-4D97-AF65-F5344CB8AC3E}">
        <p14:creationId xmlns:p14="http://schemas.microsoft.com/office/powerpoint/2010/main" val="2451959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Número">
            <a:hlinkClick r:id="" action="ppaction://media"/>
            <a:extLst>
              <a:ext uri="{FF2B5EF4-FFF2-40B4-BE49-F238E27FC236}">
                <a16:creationId xmlns:a16="http://schemas.microsoft.com/office/drawing/2014/main" id="{6A69A11F-E7B2-4E3F-912D-BB2F9331B1F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aixaDeTexto 1"/>
          <p:cNvSpPr txBox="1"/>
          <p:nvPr/>
        </p:nvSpPr>
        <p:spPr>
          <a:xfrm>
            <a:off x="579754" y="4663152"/>
            <a:ext cx="399179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O que é?</a:t>
            </a:r>
          </a:p>
          <a:p>
            <a:r>
              <a:rPr lang="pt-BR" sz="3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Para quê serve?</a:t>
            </a:r>
          </a:p>
          <a:p>
            <a:r>
              <a:rPr lang="pt-BR" sz="3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Onde eu encontro?</a:t>
            </a:r>
          </a:p>
        </p:txBody>
      </p:sp>
    </p:spTree>
    <p:extLst>
      <p:ext uri="{BB962C8B-B14F-4D97-AF65-F5344CB8AC3E}">
        <p14:creationId xmlns:p14="http://schemas.microsoft.com/office/powerpoint/2010/main" val="1911905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2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579754" y="4663152"/>
            <a:ext cx="399179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O que é?</a:t>
            </a:r>
          </a:p>
          <a:p>
            <a:r>
              <a:rPr lang="pt-BR" sz="3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Para quê serve?</a:t>
            </a:r>
          </a:p>
          <a:p>
            <a:r>
              <a:rPr lang="pt-BR" sz="3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Onde eu encontro?</a:t>
            </a:r>
          </a:p>
        </p:txBody>
      </p:sp>
      <p:sp>
        <p:nvSpPr>
          <p:cNvPr id="3" name="Retângulo 2"/>
          <p:cNvSpPr/>
          <p:nvPr/>
        </p:nvSpPr>
        <p:spPr>
          <a:xfrm>
            <a:off x="0" y="0"/>
            <a:ext cx="12271022" cy="6858000"/>
          </a:xfrm>
          <a:prstGeom prst="rect">
            <a:avLst/>
          </a:prstGeom>
          <a:solidFill>
            <a:srgbClr val="000000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8370" y="2461859"/>
            <a:ext cx="1934281" cy="1934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748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José">
            <a:hlinkClick r:id="" action="ppaction://media"/>
            <a:extLst>
              <a:ext uri="{FF2B5EF4-FFF2-40B4-BE49-F238E27FC236}">
                <a16:creationId xmlns:a16="http://schemas.microsoft.com/office/drawing/2014/main" id="{CF47D755-6718-4665-8242-42ECFE72757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367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io">
            <a:hlinkClick r:id="" action="ppaction://media"/>
            <a:extLst>
              <a:ext uri="{FF2B5EF4-FFF2-40B4-BE49-F238E27FC236}">
                <a16:creationId xmlns:a16="http://schemas.microsoft.com/office/drawing/2014/main" id="{7ED9DD18-E97D-4EFF-AD8B-4EC9DD89657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209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Maçãs">
            <a:hlinkClick r:id="" action="ppaction://media"/>
            <a:extLst>
              <a:ext uri="{FF2B5EF4-FFF2-40B4-BE49-F238E27FC236}">
                <a16:creationId xmlns:a16="http://schemas.microsoft.com/office/drawing/2014/main" id="{3F038FA8-A378-473D-94FF-518F0F03F2B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87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435</TotalTime>
  <Words>99</Words>
  <Application>Microsoft Office PowerPoint</Application>
  <PresentationFormat>Widescreen</PresentationFormat>
  <Paragraphs>38</Paragraphs>
  <Slides>17</Slides>
  <Notes>0</Notes>
  <HiddenSlides>0</HiddenSlides>
  <MMClips>15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CMU Serif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Gustavo Mello</dc:creator>
  <cp:lastModifiedBy>Gustavo Mello</cp:lastModifiedBy>
  <cp:revision>29</cp:revision>
  <dcterms:created xsi:type="dcterms:W3CDTF">2020-08-26T17:24:15Z</dcterms:created>
  <dcterms:modified xsi:type="dcterms:W3CDTF">2021-03-29T02:01:08Z</dcterms:modified>
</cp:coreProperties>
</file>